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FD9BF-E925-4050-98D2-1621D1E04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1BCD2-BE3A-418F-A08C-80A23FF8A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AF961-8306-4C6F-A170-A397602E3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DA07B-F101-431C-873B-022643002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8E6A2-9BA7-49E0-85B7-37D5E7F50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413B-C79E-480A-BBB3-C2EBDBCFA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B74E5-A064-4553-9F9D-5871AD84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3DDB8-F913-4F8F-BCCC-E6CBAB838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5B3C0-7B53-4F30-AD12-9B22801FF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F8269-ED2C-4CAA-A416-1C4724718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2E158-269E-4352-9B20-646AD9053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8A7BD79-6EC3-4020-9276-3EF1A0E10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1258888" y="188913"/>
            <a:ext cx="493395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8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4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9388" y="2422525"/>
            <a:ext cx="684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 Kiểm tra bài cũ 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14313" y="2928938"/>
            <a:ext cx="8929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 Em hãy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ọc thuộc lòng bài th</a:t>
            </a:r>
            <a:r>
              <a:rPr lang="vi-VN" sz="2400" b="1">
                <a:latin typeface="Arial" charset="0"/>
              </a:rPr>
              <a:t>ơ</a:t>
            </a:r>
            <a:r>
              <a:rPr lang="en-US" sz="2400" b="1">
                <a:latin typeface="Arial" charset="0"/>
              </a:rPr>
              <a:t> “Sắc màu em yêu” và trả lời câu hỏi : Bạn nhỏ yêu những sắc màu nào ? Vì sao? 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14313" y="3929063"/>
            <a:ext cx="86407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>
                <a:latin typeface="Arial" charset="0"/>
              </a:rPr>
              <a:t>Bạn nhỏ yêu tất cả các sắc màu của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ất n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ớc 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>
                <a:latin typeface="Arial" charset="0"/>
              </a:rPr>
              <a:t> Vì những sắc màu ấy gắn với những cảnh vật và con ng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ời của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ất n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ớc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7" grpId="1"/>
      <p:bldP spid="30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4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89646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 Bài th</a:t>
            </a:r>
            <a:r>
              <a:rPr lang="vi-VN" sz="2400" b="1">
                <a:latin typeface="Arial" charset="0"/>
              </a:rPr>
              <a:t>ơ</a:t>
            </a:r>
            <a:r>
              <a:rPr lang="en-US" sz="2400" b="1">
                <a:latin typeface="Arial" charset="0"/>
              </a:rPr>
              <a:t> nói lên tình yêu quê h</a:t>
            </a:r>
            <a:r>
              <a:rPr lang="vi-VN" sz="2400" b="1">
                <a:latin typeface="Arial" charset="0"/>
              </a:rPr>
              <a:t>ươ</a:t>
            </a:r>
            <a:r>
              <a:rPr lang="en-US" sz="2400" b="1">
                <a:latin typeface="Arial" charset="0"/>
              </a:rPr>
              <a:t>ng,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ất n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ớc với những sắc màu ,những con ng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ời và sự vật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áng yêu của bạn nhỏ </a:t>
            </a: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179388" y="2422525"/>
            <a:ext cx="684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 Kiểm tra bài cũ :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79388" y="2997200"/>
            <a:ext cx="928846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>
                <a:latin typeface="Arial" charset="0"/>
              </a:rPr>
              <a:t>Em hãy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ọc thuộc lòng bài th</a:t>
            </a:r>
            <a:r>
              <a:rPr lang="vi-VN" sz="2400" b="1">
                <a:latin typeface="Arial" charset="0"/>
              </a:rPr>
              <a:t>ơ</a:t>
            </a:r>
            <a:r>
              <a:rPr lang="en-US" sz="2400" b="1">
                <a:latin typeface="Arial" charset="0"/>
              </a:rPr>
              <a:t> “Sắc màu em yêu” và trả lời câu hỏi :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>
                <a:latin typeface="Arial" charset="0"/>
              </a:rPr>
              <a:t>* Bài th</a:t>
            </a:r>
            <a:r>
              <a:rPr lang="vi-VN" sz="2400" b="1">
                <a:latin typeface="Arial" charset="0"/>
              </a:rPr>
              <a:t>ơ</a:t>
            </a:r>
            <a:r>
              <a:rPr lang="en-US" sz="2400" b="1">
                <a:latin typeface="Arial" charset="0"/>
              </a:rPr>
              <a:t> nói lên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iều gì về tình cảm của bạn nhỏ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ối với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ất n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ớc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7" grpId="0"/>
      <p:bldP spid="205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0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>
            <a:off x="4427538" y="2420938"/>
            <a:ext cx="0" cy="4437062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03288" y="2419350"/>
            <a:ext cx="2387600" cy="407988"/>
            <a:chOff x="912" y="799"/>
            <a:chExt cx="1504" cy="305"/>
          </a:xfrm>
        </p:grpSpPr>
        <p:sp>
          <p:nvSpPr>
            <p:cNvPr id="5142" name="AutoShape 9"/>
            <p:cNvSpPr>
              <a:spLocks noChangeArrowheads="1"/>
            </p:cNvSpPr>
            <p:nvPr/>
          </p:nvSpPr>
          <p:spPr bwMode="auto">
            <a:xfrm>
              <a:off x="912" y="799"/>
              <a:ext cx="1504" cy="305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5143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104" y="849"/>
              <a:ext cx="115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LUYỆN ĐỌC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511800" y="2346325"/>
            <a:ext cx="2362200" cy="404813"/>
            <a:chOff x="3504" y="801"/>
            <a:chExt cx="1488" cy="303"/>
          </a:xfrm>
        </p:grpSpPr>
        <p:sp>
          <p:nvSpPr>
            <p:cNvPr id="5140" name="AutoShape 12"/>
            <p:cNvSpPr>
              <a:spLocks noChangeArrowheads="1"/>
            </p:cNvSpPr>
            <p:nvPr/>
          </p:nvSpPr>
          <p:spPr bwMode="auto">
            <a:xfrm>
              <a:off x="3504" y="801"/>
              <a:ext cx="1488" cy="303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5141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664" y="821"/>
              <a:ext cx="1152" cy="1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TÌM HIỂU BÀI</a:t>
              </a:r>
            </a:p>
          </p:txBody>
        </p:sp>
      </p:grp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580063" y="1484313"/>
            <a:ext cx="3563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( </a:t>
            </a:r>
            <a:r>
              <a:rPr lang="en-US" sz="2000" b="1">
                <a:latin typeface="Arial" charset="0"/>
              </a:rPr>
              <a:t>Theo Nguyễn V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n Xe )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68313" y="2997200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quẹo 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68313" y="3573463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xẳng giọng 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8313" y="4149725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dỗ dành 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468313" y="4724400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nghẹn ngào 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643438" y="2924175"/>
            <a:ext cx="865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Cai; 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5219700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hổng thấy;  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804025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Thiệt ; 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7812088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quẹo vô 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4716463" y="3500438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Lẹ; 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508625" y="3500438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ráng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572000" y="4076700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1. Chú cán bộ gặp chuyện gì nguy hiểm ?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4572000" y="5229225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Chú bị bọn giặc r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ợt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uổi bắt ,chạy vào nhà dì N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m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3" grpId="0" animBg="1"/>
      <p:bldP spid="9230" grpId="0"/>
      <p:bldP spid="9231" grpId="0"/>
      <p:bldP spid="9232" grpId="0"/>
      <p:bldP spid="9233" grpId="0"/>
      <p:bldP spid="9236" grpId="0"/>
      <p:bldP spid="9237" grpId="0"/>
      <p:bldP spid="9238" grpId="0"/>
      <p:bldP spid="9239" grpId="0"/>
      <p:bldP spid="9240" grpId="0"/>
      <p:bldP spid="9242" grpId="0"/>
      <p:bldP spid="9243" grpId="0"/>
      <p:bldP spid="9244" grpId="0"/>
      <p:bldP spid="92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0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7" name="WordArt 5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5580063" y="1484313"/>
            <a:ext cx="3563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( </a:t>
            </a:r>
            <a:r>
              <a:rPr lang="en-US" sz="2000" b="1">
                <a:latin typeface="Arial" charset="0"/>
              </a:rPr>
              <a:t>Theo Nguyễn V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n Xe )</a:t>
            </a:r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 flipH="1">
            <a:off x="4427538" y="2420938"/>
            <a:ext cx="0" cy="4437062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50" name="Group 9"/>
          <p:cNvGrpSpPr>
            <a:grpSpLocks/>
          </p:cNvGrpSpPr>
          <p:nvPr/>
        </p:nvGrpSpPr>
        <p:grpSpPr bwMode="auto">
          <a:xfrm>
            <a:off x="903288" y="2419350"/>
            <a:ext cx="2387600" cy="407988"/>
            <a:chOff x="912" y="799"/>
            <a:chExt cx="1504" cy="305"/>
          </a:xfrm>
        </p:grpSpPr>
        <p:sp>
          <p:nvSpPr>
            <p:cNvPr id="6166" name="AutoShape 10"/>
            <p:cNvSpPr>
              <a:spLocks noChangeArrowheads="1"/>
            </p:cNvSpPr>
            <p:nvPr/>
          </p:nvSpPr>
          <p:spPr bwMode="auto">
            <a:xfrm>
              <a:off x="912" y="799"/>
              <a:ext cx="1504" cy="305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6167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1104" y="849"/>
              <a:ext cx="115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LUYỆN ĐỌC</a:t>
              </a:r>
            </a:p>
          </p:txBody>
        </p:sp>
      </p:grpSp>
      <p:grpSp>
        <p:nvGrpSpPr>
          <p:cNvPr id="6151" name="Group 12"/>
          <p:cNvGrpSpPr>
            <a:grpSpLocks/>
          </p:cNvGrpSpPr>
          <p:nvPr/>
        </p:nvGrpSpPr>
        <p:grpSpPr bwMode="auto">
          <a:xfrm>
            <a:off x="5511800" y="2346325"/>
            <a:ext cx="2362200" cy="404813"/>
            <a:chOff x="3504" y="801"/>
            <a:chExt cx="1488" cy="303"/>
          </a:xfrm>
        </p:grpSpPr>
        <p:sp>
          <p:nvSpPr>
            <p:cNvPr id="6164" name="AutoShape 13"/>
            <p:cNvSpPr>
              <a:spLocks noChangeArrowheads="1"/>
            </p:cNvSpPr>
            <p:nvPr/>
          </p:nvSpPr>
          <p:spPr bwMode="auto">
            <a:xfrm>
              <a:off x="3504" y="801"/>
              <a:ext cx="1488" cy="303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6165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3664" y="821"/>
              <a:ext cx="1152" cy="1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TÌM HIỂU BÀI</a:t>
              </a:r>
            </a:p>
          </p:txBody>
        </p:sp>
      </p:grpSp>
      <p:sp>
        <p:nvSpPr>
          <p:cNvPr id="6152" name="Text Box 15"/>
          <p:cNvSpPr txBox="1">
            <a:spLocks noChangeArrowheads="1"/>
          </p:cNvSpPr>
          <p:nvPr/>
        </p:nvSpPr>
        <p:spPr bwMode="auto">
          <a:xfrm>
            <a:off x="468313" y="2997200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quẹo </a:t>
            </a:r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468313" y="3573463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xẳng giọng </a:t>
            </a:r>
          </a:p>
        </p:txBody>
      </p:sp>
      <p:sp>
        <p:nvSpPr>
          <p:cNvPr id="6154" name="Text Box 17"/>
          <p:cNvSpPr txBox="1">
            <a:spLocks noChangeArrowheads="1"/>
          </p:cNvSpPr>
          <p:nvPr/>
        </p:nvSpPr>
        <p:spPr bwMode="auto">
          <a:xfrm>
            <a:off x="468313" y="4149725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dỗ dành </a:t>
            </a:r>
          </a:p>
        </p:txBody>
      </p:sp>
      <p:sp>
        <p:nvSpPr>
          <p:cNvPr id="6155" name="Text Box 18"/>
          <p:cNvSpPr txBox="1">
            <a:spLocks noChangeArrowheads="1"/>
          </p:cNvSpPr>
          <p:nvPr/>
        </p:nvSpPr>
        <p:spPr bwMode="auto">
          <a:xfrm>
            <a:off x="468313" y="4724400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nghẹn ngào </a:t>
            </a:r>
          </a:p>
        </p:txBody>
      </p:sp>
      <p:sp>
        <p:nvSpPr>
          <p:cNvPr id="6156" name="Text Box 19"/>
          <p:cNvSpPr txBox="1">
            <a:spLocks noChangeArrowheads="1"/>
          </p:cNvSpPr>
          <p:nvPr/>
        </p:nvSpPr>
        <p:spPr bwMode="auto">
          <a:xfrm>
            <a:off x="4643438" y="2924175"/>
            <a:ext cx="865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Cai; </a:t>
            </a:r>
          </a:p>
        </p:txBody>
      </p:sp>
      <p:sp>
        <p:nvSpPr>
          <p:cNvPr id="6157" name="Text Box 20"/>
          <p:cNvSpPr txBox="1">
            <a:spLocks noChangeArrowheads="1"/>
          </p:cNvSpPr>
          <p:nvPr/>
        </p:nvSpPr>
        <p:spPr bwMode="auto">
          <a:xfrm>
            <a:off x="5219700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hổng thấy;  </a:t>
            </a:r>
          </a:p>
        </p:txBody>
      </p:sp>
      <p:sp>
        <p:nvSpPr>
          <p:cNvPr id="6158" name="Text Box 21"/>
          <p:cNvSpPr txBox="1">
            <a:spLocks noChangeArrowheads="1"/>
          </p:cNvSpPr>
          <p:nvPr/>
        </p:nvSpPr>
        <p:spPr bwMode="auto">
          <a:xfrm>
            <a:off x="6804025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Thiệt ; </a:t>
            </a:r>
          </a:p>
        </p:txBody>
      </p:sp>
      <p:sp>
        <p:nvSpPr>
          <p:cNvPr id="6159" name="Text Box 22"/>
          <p:cNvSpPr txBox="1">
            <a:spLocks noChangeArrowheads="1"/>
          </p:cNvSpPr>
          <p:nvPr/>
        </p:nvSpPr>
        <p:spPr bwMode="auto">
          <a:xfrm>
            <a:off x="7812088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quẹo vô </a:t>
            </a:r>
          </a:p>
        </p:txBody>
      </p:sp>
      <p:sp>
        <p:nvSpPr>
          <p:cNvPr id="6160" name="Text Box 23"/>
          <p:cNvSpPr txBox="1">
            <a:spLocks noChangeArrowheads="1"/>
          </p:cNvSpPr>
          <p:nvPr/>
        </p:nvSpPr>
        <p:spPr bwMode="auto">
          <a:xfrm>
            <a:off x="4716463" y="3500438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Lẹ; </a:t>
            </a:r>
          </a:p>
        </p:txBody>
      </p:sp>
      <p:sp>
        <p:nvSpPr>
          <p:cNvPr id="6161" name="Text Box 24"/>
          <p:cNvSpPr txBox="1">
            <a:spLocks noChangeArrowheads="1"/>
          </p:cNvSpPr>
          <p:nvPr/>
        </p:nvSpPr>
        <p:spPr bwMode="auto">
          <a:xfrm>
            <a:off x="5508625" y="3500438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ráng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572000" y="4076700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2. Dì N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m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ã nghĩ ra cách gì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cứu chú cán bộ ?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4572000" y="5013325"/>
            <a:ext cx="457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Dì vội </a:t>
            </a:r>
            <a:r>
              <a:rPr lang="vi-VN" sz="2000" b="1">
                <a:latin typeface="Arial" charset="0"/>
              </a:rPr>
              <a:t>đư</a:t>
            </a:r>
            <a:r>
              <a:rPr lang="en-US" sz="2000" b="1">
                <a:latin typeface="Arial" charset="0"/>
              </a:rPr>
              <a:t>a chú một chiếc áo khác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ể thay ,rồi bảo chú ngồi xuống chõng vờ 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n c</a:t>
            </a:r>
            <a:r>
              <a:rPr lang="vi-VN" sz="2000" b="1">
                <a:latin typeface="Arial" charset="0"/>
              </a:rPr>
              <a:t>ơ</a:t>
            </a:r>
            <a:r>
              <a:rPr lang="en-US" sz="2000" b="1">
                <a:latin typeface="Arial" charset="0"/>
              </a:rPr>
              <a:t>m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5" grpId="0"/>
      <p:bldP spid="102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0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1" name="WordArt 7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5580063" y="1484313"/>
            <a:ext cx="3563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( </a:t>
            </a:r>
            <a:r>
              <a:rPr lang="en-US" sz="2000" b="1">
                <a:latin typeface="Arial" charset="0"/>
              </a:rPr>
              <a:t>Theo Nguyễn V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n Xe )</a:t>
            </a:r>
          </a:p>
        </p:txBody>
      </p:sp>
      <p:sp>
        <p:nvSpPr>
          <p:cNvPr id="7173" name="Line 9"/>
          <p:cNvSpPr>
            <a:spLocks noChangeShapeType="1"/>
          </p:cNvSpPr>
          <p:nvPr/>
        </p:nvSpPr>
        <p:spPr bwMode="auto">
          <a:xfrm flipH="1">
            <a:off x="4427538" y="2420938"/>
            <a:ext cx="0" cy="4437062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74" name="Group 10"/>
          <p:cNvGrpSpPr>
            <a:grpSpLocks/>
          </p:cNvGrpSpPr>
          <p:nvPr/>
        </p:nvGrpSpPr>
        <p:grpSpPr bwMode="auto">
          <a:xfrm>
            <a:off x="903288" y="2419350"/>
            <a:ext cx="2387600" cy="407988"/>
            <a:chOff x="912" y="799"/>
            <a:chExt cx="1504" cy="305"/>
          </a:xfrm>
        </p:grpSpPr>
        <p:sp>
          <p:nvSpPr>
            <p:cNvPr id="7190" name="AutoShape 11"/>
            <p:cNvSpPr>
              <a:spLocks noChangeArrowheads="1"/>
            </p:cNvSpPr>
            <p:nvPr/>
          </p:nvSpPr>
          <p:spPr bwMode="auto">
            <a:xfrm>
              <a:off x="912" y="799"/>
              <a:ext cx="1504" cy="305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7191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104" y="849"/>
              <a:ext cx="115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LUYỆN ĐỌC</a:t>
              </a:r>
            </a:p>
          </p:txBody>
        </p:sp>
      </p:grpSp>
      <p:grpSp>
        <p:nvGrpSpPr>
          <p:cNvPr id="7175" name="Group 13"/>
          <p:cNvGrpSpPr>
            <a:grpSpLocks/>
          </p:cNvGrpSpPr>
          <p:nvPr/>
        </p:nvGrpSpPr>
        <p:grpSpPr bwMode="auto">
          <a:xfrm>
            <a:off x="5511800" y="2346325"/>
            <a:ext cx="2362200" cy="404813"/>
            <a:chOff x="3504" y="801"/>
            <a:chExt cx="1488" cy="303"/>
          </a:xfrm>
        </p:grpSpPr>
        <p:sp>
          <p:nvSpPr>
            <p:cNvPr id="7188" name="AutoShape 14"/>
            <p:cNvSpPr>
              <a:spLocks noChangeArrowheads="1"/>
            </p:cNvSpPr>
            <p:nvPr/>
          </p:nvSpPr>
          <p:spPr bwMode="auto">
            <a:xfrm>
              <a:off x="3504" y="801"/>
              <a:ext cx="1488" cy="303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718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3664" y="821"/>
              <a:ext cx="1152" cy="1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TÌM HIỂU BÀI</a:t>
              </a:r>
            </a:p>
          </p:txBody>
        </p:sp>
      </p:grpSp>
      <p:sp>
        <p:nvSpPr>
          <p:cNvPr id="7176" name="Text Box 16"/>
          <p:cNvSpPr txBox="1">
            <a:spLocks noChangeArrowheads="1"/>
          </p:cNvSpPr>
          <p:nvPr/>
        </p:nvSpPr>
        <p:spPr bwMode="auto">
          <a:xfrm>
            <a:off x="468313" y="2997200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quẹo </a:t>
            </a:r>
          </a:p>
        </p:txBody>
      </p:sp>
      <p:sp>
        <p:nvSpPr>
          <p:cNvPr id="7177" name="Text Box 17"/>
          <p:cNvSpPr txBox="1">
            <a:spLocks noChangeArrowheads="1"/>
          </p:cNvSpPr>
          <p:nvPr/>
        </p:nvSpPr>
        <p:spPr bwMode="auto">
          <a:xfrm>
            <a:off x="468313" y="3573463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xẳng giọng </a:t>
            </a:r>
          </a:p>
        </p:txBody>
      </p:sp>
      <p:sp>
        <p:nvSpPr>
          <p:cNvPr id="7178" name="Text Box 18"/>
          <p:cNvSpPr txBox="1">
            <a:spLocks noChangeArrowheads="1"/>
          </p:cNvSpPr>
          <p:nvPr/>
        </p:nvSpPr>
        <p:spPr bwMode="auto">
          <a:xfrm>
            <a:off x="468313" y="4149725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dỗ dành </a:t>
            </a:r>
          </a:p>
        </p:txBody>
      </p:sp>
      <p:sp>
        <p:nvSpPr>
          <p:cNvPr id="7179" name="Text Box 19"/>
          <p:cNvSpPr txBox="1">
            <a:spLocks noChangeArrowheads="1"/>
          </p:cNvSpPr>
          <p:nvPr/>
        </p:nvSpPr>
        <p:spPr bwMode="auto">
          <a:xfrm>
            <a:off x="468313" y="4724400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nghẹn ngào </a:t>
            </a:r>
          </a:p>
        </p:txBody>
      </p:sp>
      <p:sp>
        <p:nvSpPr>
          <p:cNvPr id="7180" name="Text Box 20"/>
          <p:cNvSpPr txBox="1">
            <a:spLocks noChangeArrowheads="1"/>
          </p:cNvSpPr>
          <p:nvPr/>
        </p:nvSpPr>
        <p:spPr bwMode="auto">
          <a:xfrm>
            <a:off x="4643438" y="2924175"/>
            <a:ext cx="865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Cai; </a:t>
            </a:r>
          </a:p>
        </p:txBody>
      </p:sp>
      <p:sp>
        <p:nvSpPr>
          <p:cNvPr id="7181" name="Text Box 21"/>
          <p:cNvSpPr txBox="1">
            <a:spLocks noChangeArrowheads="1"/>
          </p:cNvSpPr>
          <p:nvPr/>
        </p:nvSpPr>
        <p:spPr bwMode="auto">
          <a:xfrm>
            <a:off x="5219700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hổng thấy;  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6804025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Thiệt ; </a:t>
            </a:r>
          </a:p>
        </p:txBody>
      </p:sp>
      <p:sp>
        <p:nvSpPr>
          <p:cNvPr id="7183" name="Text Box 23"/>
          <p:cNvSpPr txBox="1">
            <a:spLocks noChangeArrowheads="1"/>
          </p:cNvSpPr>
          <p:nvPr/>
        </p:nvSpPr>
        <p:spPr bwMode="auto">
          <a:xfrm>
            <a:off x="7812088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quẹo vô </a:t>
            </a:r>
          </a:p>
        </p:txBody>
      </p:sp>
      <p:sp>
        <p:nvSpPr>
          <p:cNvPr id="7184" name="Text Box 24"/>
          <p:cNvSpPr txBox="1">
            <a:spLocks noChangeArrowheads="1"/>
          </p:cNvSpPr>
          <p:nvPr/>
        </p:nvSpPr>
        <p:spPr bwMode="auto">
          <a:xfrm>
            <a:off x="4716463" y="3500438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Lẹ; </a:t>
            </a:r>
          </a:p>
        </p:txBody>
      </p:sp>
      <p:sp>
        <p:nvSpPr>
          <p:cNvPr id="7185" name="Text Box 25"/>
          <p:cNvSpPr txBox="1">
            <a:spLocks noChangeArrowheads="1"/>
          </p:cNvSpPr>
          <p:nvPr/>
        </p:nvSpPr>
        <p:spPr bwMode="auto">
          <a:xfrm>
            <a:off x="5508625" y="3500438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ráng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4716463" y="4076700"/>
            <a:ext cx="4176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3. Chi tiết nào trong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oạn kịch làm em thích thú nhất ? Vì sao?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4716463" y="5013325"/>
            <a:ext cx="41767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Chi tiết kết thúc phần một của vở kịch là hấp dẫn nhất vì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ẩy mâu thuẩn kịch lên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ỉnh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iểm (thắt nút)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0" grpId="0"/>
      <p:bldP spid="112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4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0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8195" name="WordArt 7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</a:t>
            </a: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5580063" y="1484313"/>
            <a:ext cx="3563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( </a:t>
            </a:r>
            <a:r>
              <a:rPr lang="en-US" sz="2000" b="1">
                <a:latin typeface="Arial" charset="0"/>
              </a:rPr>
              <a:t>Theo Nguyễn V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n Xe )</a:t>
            </a:r>
          </a:p>
        </p:txBody>
      </p:sp>
      <p:sp>
        <p:nvSpPr>
          <p:cNvPr id="8197" name="Line 9"/>
          <p:cNvSpPr>
            <a:spLocks noChangeShapeType="1"/>
          </p:cNvSpPr>
          <p:nvPr/>
        </p:nvSpPr>
        <p:spPr bwMode="auto">
          <a:xfrm flipH="1">
            <a:off x="4427538" y="2420938"/>
            <a:ext cx="0" cy="4437062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198" name="Group 10"/>
          <p:cNvGrpSpPr>
            <a:grpSpLocks/>
          </p:cNvGrpSpPr>
          <p:nvPr/>
        </p:nvGrpSpPr>
        <p:grpSpPr bwMode="auto">
          <a:xfrm>
            <a:off x="903288" y="2419350"/>
            <a:ext cx="2387600" cy="407988"/>
            <a:chOff x="912" y="799"/>
            <a:chExt cx="1504" cy="305"/>
          </a:xfrm>
        </p:grpSpPr>
        <p:sp>
          <p:nvSpPr>
            <p:cNvPr id="8213" name="AutoShape 11"/>
            <p:cNvSpPr>
              <a:spLocks noChangeArrowheads="1"/>
            </p:cNvSpPr>
            <p:nvPr/>
          </p:nvSpPr>
          <p:spPr bwMode="auto">
            <a:xfrm>
              <a:off x="912" y="799"/>
              <a:ext cx="1504" cy="305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8214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104" y="849"/>
              <a:ext cx="115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LUYỆN ĐỌC</a:t>
              </a:r>
            </a:p>
          </p:txBody>
        </p:sp>
      </p:grpSp>
      <p:grpSp>
        <p:nvGrpSpPr>
          <p:cNvPr id="8199" name="Group 13"/>
          <p:cNvGrpSpPr>
            <a:grpSpLocks/>
          </p:cNvGrpSpPr>
          <p:nvPr/>
        </p:nvGrpSpPr>
        <p:grpSpPr bwMode="auto">
          <a:xfrm>
            <a:off x="5511800" y="2346325"/>
            <a:ext cx="2362200" cy="404813"/>
            <a:chOff x="3504" y="801"/>
            <a:chExt cx="1488" cy="303"/>
          </a:xfrm>
        </p:grpSpPr>
        <p:sp>
          <p:nvSpPr>
            <p:cNvPr id="8211" name="AutoShape 14"/>
            <p:cNvSpPr>
              <a:spLocks noChangeArrowheads="1"/>
            </p:cNvSpPr>
            <p:nvPr/>
          </p:nvSpPr>
          <p:spPr bwMode="auto">
            <a:xfrm>
              <a:off x="3504" y="801"/>
              <a:ext cx="1488" cy="303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sp>
          <p:nvSpPr>
            <p:cNvPr id="8212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3664" y="821"/>
              <a:ext cx="1152" cy="1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TÌM HIỂU BÀI</a:t>
              </a:r>
            </a:p>
          </p:txBody>
        </p:sp>
      </p:grpSp>
      <p:sp>
        <p:nvSpPr>
          <p:cNvPr id="8200" name="Text Box 16"/>
          <p:cNvSpPr txBox="1">
            <a:spLocks noChangeArrowheads="1"/>
          </p:cNvSpPr>
          <p:nvPr/>
        </p:nvSpPr>
        <p:spPr bwMode="auto">
          <a:xfrm>
            <a:off x="468313" y="2997200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quẹo </a:t>
            </a:r>
          </a:p>
        </p:txBody>
      </p:sp>
      <p:sp>
        <p:nvSpPr>
          <p:cNvPr id="8201" name="Text Box 17"/>
          <p:cNvSpPr txBox="1">
            <a:spLocks noChangeArrowheads="1"/>
          </p:cNvSpPr>
          <p:nvPr/>
        </p:nvSpPr>
        <p:spPr bwMode="auto">
          <a:xfrm>
            <a:off x="468313" y="3573463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xẳng giọng </a:t>
            </a:r>
          </a:p>
        </p:txBody>
      </p:sp>
      <p:sp>
        <p:nvSpPr>
          <p:cNvPr id="8202" name="Text Box 18"/>
          <p:cNvSpPr txBox="1">
            <a:spLocks noChangeArrowheads="1"/>
          </p:cNvSpPr>
          <p:nvPr/>
        </p:nvSpPr>
        <p:spPr bwMode="auto">
          <a:xfrm>
            <a:off x="468313" y="4149725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dỗ dành </a:t>
            </a:r>
          </a:p>
        </p:txBody>
      </p:sp>
      <p:sp>
        <p:nvSpPr>
          <p:cNvPr id="8203" name="Text Box 19"/>
          <p:cNvSpPr txBox="1">
            <a:spLocks noChangeArrowheads="1"/>
          </p:cNvSpPr>
          <p:nvPr/>
        </p:nvSpPr>
        <p:spPr bwMode="auto">
          <a:xfrm>
            <a:off x="468313" y="4724400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nghẹn ngào </a:t>
            </a:r>
          </a:p>
        </p:txBody>
      </p:sp>
      <p:sp>
        <p:nvSpPr>
          <p:cNvPr id="8204" name="Text Box 20"/>
          <p:cNvSpPr txBox="1">
            <a:spLocks noChangeArrowheads="1"/>
          </p:cNvSpPr>
          <p:nvPr/>
        </p:nvSpPr>
        <p:spPr bwMode="auto">
          <a:xfrm>
            <a:off x="4643438" y="2924175"/>
            <a:ext cx="865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Cai; </a:t>
            </a:r>
          </a:p>
        </p:txBody>
      </p: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5219700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hổng thấy;  </a:t>
            </a:r>
          </a:p>
        </p:txBody>
      </p:sp>
      <p:sp>
        <p:nvSpPr>
          <p:cNvPr id="8206" name="Text Box 22"/>
          <p:cNvSpPr txBox="1">
            <a:spLocks noChangeArrowheads="1"/>
          </p:cNvSpPr>
          <p:nvPr/>
        </p:nvSpPr>
        <p:spPr bwMode="auto">
          <a:xfrm>
            <a:off x="6804025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Thiệt ; </a:t>
            </a:r>
          </a:p>
        </p:txBody>
      </p:sp>
      <p:sp>
        <p:nvSpPr>
          <p:cNvPr id="8207" name="Text Box 23"/>
          <p:cNvSpPr txBox="1">
            <a:spLocks noChangeArrowheads="1"/>
          </p:cNvSpPr>
          <p:nvPr/>
        </p:nvSpPr>
        <p:spPr bwMode="auto">
          <a:xfrm>
            <a:off x="7812088" y="29241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quẹo vô </a:t>
            </a:r>
          </a:p>
        </p:txBody>
      </p:sp>
      <p:sp>
        <p:nvSpPr>
          <p:cNvPr id="8208" name="Text Box 24"/>
          <p:cNvSpPr txBox="1">
            <a:spLocks noChangeArrowheads="1"/>
          </p:cNvSpPr>
          <p:nvPr/>
        </p:nvSpPr>
        <p:spPr bwMode="auto">
          <a:xfrm>
            <a:off x="4716463" y="3500438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Lẹ; </a:t>
            </a:r>
          </a:p>
        </p:txBody>
      </p:sp>
      <p:sp>
        <p:nvSpPr>
          <p:cNvPr id="8209" name="Text Box 25"/>
          <p:cNvSpPr txBox="1">
            <a:spLocks noChangeArrowheads="1"/>
          </p:cNvSpPr>
          <p:nvPr/>
        </p:nvSpPr>
        <p:spPr bwMode="auto">
          <a:xfrm>
            <a:off x="5508625" y="3500438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ráng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716463" y="4149725"/>
            <a:ext cx="4176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4. Phân vai ,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ọc diễn cảm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oạn kịch trên.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0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19" name="WordArt 7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</a:t>
            </a: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5580063" y="1484313"/>
            <a:ext cx="3563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( </a:t>
            </a:r>
            <a:r>
              <a:rPr lang="en-US" sz="2000" b="1">
                <a:latin typeface="Arial" charset="0"/>
              </a:rPr>
              <a:t>Theo Nguyễn V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n Xe )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0" y="1773238"/>
            <a:ext cx="5724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* Luyện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ọc diễn cảm :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0" y="2201863"/>
            <a:ext cx="8964613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Cai : -Anh chị kia !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Dì N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m : -Dạ cậu kêu chi 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Cai : -Có thấy một ng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ời mới chạy vô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ây không 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Bì N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m : - Dạ ,hổng thấy .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Cán bộ : - Lâu mau rồi cậu 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Cai :- Mới tức thời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ây .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Cai : - Thiệt không thấy chớ? Rõ ràng nó quẹo vô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ây (vẻ mặt bực dọc ).Anh nầy là …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Dì N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m: -Chồng tui . Thằng này là con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8" grpId="0"/>
      <p:bldP spid="133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0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243" name="WordArt 7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</a:t>
            </a: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5580063" y="1484313"/>
            <a:ext cx="3563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( </a:t>
            </a:r>
            <a:r>
              <a:rPr lang="en-US" sz="2000" b="1">
                <a:latin typeface="Arial" charset="0"/>
              </a:rPr>
              <a:t>Theo Nguyễn V</a:t>
            </a:r>
            <a:r>
              <a:rPr lang="vi-VN" sz="2000" b="1">
                <a:latin typeface="Arial" charset="0"/>
              </a:rPr>
              <a:t>ă</a:t>
            </a:r>
            <a:r>
              <a:rPr lang="en-US" sz="2000" b="1">
                <a:latin typeface="Arial" charset="0"/>
              </a:rPr>
              <a:t>n Xe )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179388" y="2492375"/>
            <a:ext cx="8713787" cy="10779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* </a:t>
            </a:r>
            <a:r>
              <a:rPr lang="en-US" sz="3200" b="1" u="sng">
                <a:latin typeface="Arial" charset="0"/>
              </a:rPr>
              <a:t>Nội dung chính</a:t>
            </a:r>
            <a:r>
              <a:rPr lang="en-US" sz="3200" b="1">
                <a:latin typeface="Arial" charset="0"/>
              </a:rPr>
              <a:t>: Ca ngợi dì N</a:t>
            </a:r>
            <a:r>
              <a:rPr lang="vi-VN" sz="3200" b="1">
                <a:latin typeface="Arial" charset="0"/>
              </a:rPr>
              <a:t>ă</a:t>
            </a:r>
            <a:r>
              <a:rPr lang="en-US" sz="3200" b="1">
                <a:latin typeface="Arial" charset="0"/>
              </a:rPr>
              <a:t>m dũng cảm ,m</a:t>
            </a:r>
            <a:r>
              <a:rPr lang="vi-VN" sz="3200" b="1">
                <a:latin typeface="Arial" charset="0"/>
              </a:rPr>
              <a:t>ư</a:t>
            </a:r>
            <a:r>
              <a:rPr lang="en-US" sz="3200" b="1">
                <a:latin typeface="Arial" charset="0"/>
              </a:rPr>
              <a:t>u trí lừa giặc ,cứu cán bộ cách mạng 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79388" y="1916113"/>
            <a:ext cx="856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* Hãy nêu nội dung chính của bài ?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6" grpId="0" animBg="1"/>
      <p:bldP spid="15387" grpId="0"/>
      <p:bldP spid="15387" grpId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103</TotalTime>
  <Words>616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Garamond</vt:lpstr>
      <vt:lpstr>Arial</vt:lpstr>
      <vt:lpstr>Wingdings</vt:lpstr>
      <vt:lpstr>Calibri</vt:lpstr>
      <vt:lpstr>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CSTeam</cp:lastModifiedBy>
  <cp:revision>7</cp:revision>
  <dcterms:created xsi:type="dcterms:W3CDTF">2010-09-08T07:30:54Z</dcterms:created>
  <dcterms:modified xsi:type="dcterms:W3CDTF">2016-06-30T02:53:08Z</dcterms:modified>
</cp:coreProperties>
</file>